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B69D4-72E1-46AA-AB18-311AB41D0BF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C87F9-11A4-4689-A9C6-CB17B9F28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87F9-11A4-4689-A9C6-CB17B9F281D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C7533-38F8-4B6D-B81A-5C3FE739E75B}" type="datetimeFigureOut">
              <a:rPr lang="en-CA"/>
              <a:pPr>
                <a:defRPr/>
              </a:pPr>
              <a:t>05/03/2015</a:t>
            </a:fld>
            <a:endParaRPr lang="en-CA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26E4D-F8E3-448D-A9AA-3FC8E1B16AF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6441C-D42B-4C23-AEB5-2A0147B21A94}" type="datetimeFigureOut">
              <a:rPr lang="en-CA"/>
              <a:pPr>
                <a:defRPr/>
              </a:pPr>
              <a:t>05/03/2015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0A08-3283-4592-8070-923543E9506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0DBF1-D7BC-4867-89B8-A7BE9D2D1E0A}" type="datetimeFigureOut">
              <a:rPr lang="en-CA"/>
              <a:pPr>
                <a:defRPr/>
              </a:pPr>
              <a:t>05/03/2015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C3516-3767-4E13-BC71-C7C6E27EEC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8348-8970-48B1-AE00-9680E06B10C9}" type="datetimeFigureOut">
              <a:rPr lang="en-CA"/>
              <a:pPr>
                <a:defRPr/>
              </a:pPr>
              <a:t>05/03/2015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0512C-636E-4335-BE3B-949997EC8E0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E08F0-36D8-4D5B-B872-48B7743A7B71}" type="datetimeFigureOut">
              <a:rPr lang="en-CA"/>
              <a:pPr>
                <a:defRPr/>
              </a:pPr>
              <a:t>05/03/2015</a:t>
            </a:fld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C5A0F-9BE3-44A2-8308-5E4D3B5C814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F31EB-485B-4D60-8CDA-69043B582BB8}" type="datetimeFigureOut">
              <a:rPr lang="en-CA"/>
              <a:pPr>
                <a:defRPr/>
              </a:pPr>
              <a:t>05/03/2015</a:t>
            </a:fld>
            <a:endParaRPr lang="en-C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6160B-EE11-4061-8C4E-785E812A81C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B2674-2306-4DDB-8850-BB04F33876AB}" type="datetimeFigureOut">
              <a:rPr lang="en-CA"/>
              <a:pPr>
                <a:defRPr/>
              </a:pPr>
              <a:t>05/03/2015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54CEC-4063-4F1E-B361-C90A8769741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9671E-67B4-43E8-86B6-3EB01418E8DF}" type="datetimeFigureOut">
              <a:rPr lang="en-CA"/>
              <a:pPr>
                <a:defRPr/>
              </a:pPr>
              <a:t>05/03/2015</a:t>
            </a:fld>
            <a:endParaRPr lang="en-CA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3E155-B35D-4ABF-8ED6-AA37DD86426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8A0C0-B8BB-486D-8A1B-9C57A2132EFB}" type="datetimeFigureOut">
              <a:rPr lang="en-CA"/>
              <a:pPr>
                <a:defRPr/>
              </a:pPr>
              <a:t>05/03/2015</a:t>
            </a:fld>
            <a:endParaRPr lang="en-C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DBFBF-23FE-4ED5-BFDC-6D5538E1AAB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93EBA-92AC-46F7-B70A-183B379DA3A0}" type="datetimeFigureOut">
              <a:rPr lang="en-CA"/>
              <a:pPr>
                <a:defRPr/>
              </a:pPr>
              <a:t>05/03/2015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5BEA8-D79F-4E73-9C89-81BDB1E9E01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09CC-67CD-410C-AB9A-BD074AB6C4CC}" type="datetimeFigureOut">
              <a:rPr lang="en-CA"/>
              <a:pPr>
                <a:defRPr/>
              </a:pPr>
              <a:t>05/03/2015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60C06-3809-433F-A5D5-355D5CE90B6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4DB652-538D-49B7-9E33-88B7365EB732}" type="datetimeFigureOut">
              <a:rPr lang="en-CA"/>
              <a:pPr>
                <a:defRPr/>
              </a:pPr>
              <a:t>05/03/2015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D12382-E06D-47CE-A57D-5769938A0A0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kcvs\martin\phys\phys243\lectures\lecture8\cheer.mp3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hyperlink" Target="epr.xls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79512" y="2636912"/>
            <a:ext cx="8784976" cy="1752600"/>
          </a:xfrm>
          <a:effectLst>
            <a:reflection blurRad="6350" stA="50000" endA="300" endPos="55000" dir="5400000" sy="-100000" algn="bl" rotWithShape="0"/>
          </a:effectLst>
        </p:spPr>
        <p:txBody>
          <a:bodyPr>
            <a:noAutofit/>
          </a:bodyPr>
          <a:lstStyle/>
          <a:p>
            <a:r>
              <a:rPr lang="en-CA" sz="6600" dirty="0" smtClean="0">
                <a:solidFill>
                  <a:srgbClr val="99CCFF"/>
                </a:solidFill>
              </a:rPr>
              <a:t>Quantum Weirdness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So… QM predicts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2559095"/>
            <a:ext cx="5904656" cy="1661993"/>
          </a:xfrm>
          <a:prstGeom prst="rect">
            <a:avLst/>
          </a:prstGeom>
          <a:solidFill>
            <a:schemeClr val="accent1">
              <a:alpha val="56000"/>
            </a:schemeClr>
          </a:solidFill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/>
              <a:t>Correlation occurs half-the-time:</a:t>
            </a:r>
          </a:p>
          <a:p>
            <a:pPr algn="ctr"/>
            <a:endParaRPr lang="en-CA" sz="2800" dirty="0" smtClean="0"/>
          </a:p>
          <a:p>
            <a:pPr lvl="1" algn="ctr"/>
            <a:r>
              <a:rPr lang="en-CA" sz="2800" dirty="0" smtClean="0"/>
              <a:t>(3/9)1 + (6/9)(1/4) = 1/2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does “Classical Physics” predict?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412976"/>
          </a:xfrm>
        </p:spPr>
        <p:txBody>
          <a:bodyPr/>
          <a:lstStyle/>
          <a:p>
            <a:r>
              <a:rPr lang="en-CA" sz="2400" dirty="0" smtClean="0"/>
              <a:t>Each pair of electrons must have additional (possibly unknown) objectively real  properties that explain why the detectors are correlated </a:t>
            </a:r>
          </a:p>
          <a:p>
            <a:r>
              <a:rPr lang="en-CA" sz="2400" dirty="0" smtClean="0"/>
              <a:t>They would produce an equivalent effect to the following:</a:t>
            </a:r>
            <a:br>
              <a:rPr lang="en-CA" sz="2400" dirty="0" smtClean="0"/>
            </a:br>
            <a:endParaRPr lang="en-CA" sz="2400" dirty="0" smtClean="0"/>
          </a:p>
          <a:p>
            <a:endParaRPr lang="en-CA" sz="2400" dirty="0" smtClean="0"/>
          </a:p>
          <a:p>
            <a:r>
              <a:rPr lang="en-CA" sz="2400" dirty="0" smtClean="0"/>
              <a:t>There are 8 possible “kinds” of electrons or sets of properties like this: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3501008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i="1" dirty="0" smtClean="0">
                <a:solidFill>
                  <a:srgbClr val="FF0000"/>
                </a:solidFill>
              </a:rPr>
              <a:t>flash red if detector is in position 1, green if in position2, red if in position 3, etc…. 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530120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RRR  R</a:t>
            </a:r>
            <a:r>
              <a:rPr lang="en-CA" sz="2400" dirty="0" smtClean="0">
                <a:solidFill>
                  <a:srgbClr val="92D050"/>
                </a:solidFill>
              </a:rPr>
              <a:t>G</a:t>
            </a:r>
            <a:r>
              <a:rPr lang="en-CA" sz="2400" dirty="0" smtClean="0">
                <a:solidFill>
                  <a:srgbClr val="FF0000"/>
                </a:solidFill>
              </a:rPr>
              <a:t>R R</a:t>
            </a:r>
            <a:r>
              <a:rPr lang="en-CA" sz="2400" dirty="0" smtClean="0">
                <a:solidFill>
                  <a:srgbClr val="92D050"/>
                </a:solidFill>
              </a:rPr>
              <a:t>GG</a:t>
            </a:r>
            <a:r>
              <a:rPr lang="en-CA" sz="2400" dirty="0" smtClean="0">
                <a:solidFill>
                  <a:srgbClr val="FF0000"/>
                </a:solidFill>
              </a:rPr>
              <a:t> </a:t>
            </a:r>
            <a:r>
              <a:rPr lang="en-CA" sz="2400" dirty="0" smtClean="0">
                <a:solidFill>
                  <a:srgbClr val="92D050"/>
                </a:solidFill>
              </a:rPr>
              <a:t>G</a:t>
            </a:r>
            <a:r>
              <a:rPr lang="en-CA" sz="2400" dirty="0" smtClean="0">
                <a:solidFill>
                  <a:srgbClr val="FF0000"/>
                </a:solidFill>
              </a:rPr>
              <a:t>R</a:t>
            </a:r>
            <a:r>
              <a:rPr lang="en-CA" sz="2400" dirty="0" smtClean="0">
                <a:solidFill>
                  <a:srgbClr val="92D050"/>
                </a:solidFill>
              </a:rPr>
              <a:t>G</a:t>
            </a:r>
            <a:r>
              <a:rPr lang="en-CA" sz="2400" dirty="0" smtClean="0">
                <a:solidFill>
                  <a:srgbClr val="FF0000"/>
                </a:solidFill>
              </a:rPr>
              <a:t> </a:t>
            </a:r>
            <a:r>
              <a:rPr lang="en-CA" sz="2400" dirty="0" smtClean="0">
                <a:solidFill>
                  <a:srgbClr val="92D050"/>
                </a:solidFill>
              </a:rPr>
              <a:t>G</a:t>
            </a:r>
            <a:r>
              <a:rPr lang="en-CA" sz="2400" dirty="0" smtClean="0">
                <a:solidFill>
                  <a:srgbClr val="FF0000"/>
                </a:solidFill>
              </a:rPr>
              <a:t>RR </a:t>
            </a:r>
            <a:r>
              <a:rPr lang="en-CA" sz="2400" dirty="0" smtClean="0">
                <a:solidFill>
                  <a:srgbClr val="92D050"/>
                </a:solidFill>
              </a:rPr>
              <a:t>GGG</a:t>
            </a:r>
            <a:r>
              <a:rPr lang="en-CA" sz="2400" dirty="0" smtClean="0">
                <a:solidFill>
                  <a:srgbClr val="FF0000"/>
                </a:solidFill>
              </a:rPr>
              <a:t> RR</a:t>
            </a:r>
            <a:r>
              <a:rPr lang="en-CA" sz="2400" dirty="0" smtClean="0">
                <a:solidFill>
                  <a:srgbClr val="92D050"/>
                </a:solidFill>
              </a:rPr>
              <a:t>G</a:t>
            </a:r>
            <a:r>
              <a:rPr lang="en-CA" sz="2400" dirty="0" smtClean="0">
                <a:solidFill>
                  <a:srgbClr val="FF0000"/>
                </a:solidFill>
              </a:rPr>
              <a:t> </a:t>
            </a:r>
            <a:r>
              <a:rPr lang="en-CA" sz="2400" dirty="0" smtClean="0">
                <a:solidFill>
                  <a:srgbClr val="92D050"/>
                </a:solidFill>
              </a:rPr>
              <a:t>GG</a:t>
            </a:r>
            <a:r>
              <a:rPr lang="en-CA" sz="2400" dirty="0" smtClean="0">
                <a:solidFill>
                  <a:srgbClr val="FF0000"/>
                </a:solidFill>
              </a:rPr>
              <a:t>R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 of Classical Version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412776"/>
          <a:ext cx="7416824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0466"/>
                <a:gridCol w="628770"/>
                <a:gridCol w="654618"/>
                <a:gridCol w="654618"/>
                <a:gridCol w="654618"/>
                <a:gridCol w="654618"/>
                <a:gridCol w="654618"/>
                <a:gridCol w="654618"/>
                <a:gridCol w="654618"/>
                <a:gridCol w="654618"/>
                <a:gridCol w="87064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Pr(s)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RRR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RRG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5/9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RGR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5/9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RGG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5/9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GRR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5/9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GRG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5/9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GGR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5/9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GGG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5301208"/>
            <a:ext cx="7560840" cy="830997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Classical Physics predicts that correlation should occur at least 5/9 of the time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Snagit_PPTCD0" descr="PPTCD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116632"/>
            <a:ext cx="4952381" cy="45714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816" y="3284984"/>
            <a:ext cx="53285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600" dirty="0" smtClean="0">
                <a:solidFill>
                  <a:srgbClr val="92D050"/>
                </a:solidFill>
              </a:rPr>
              <a:t>Quantum Mechanics!</a:t>
            </a:r>
            <a:endParaRPr lang="en-US" sz="6600" dirty="0">
              <a:solidFill>
                <a:srgbClr val="92D050"/>
              </a:solidFill>
            </a:endParaRPr>
          </a:p>
        </p:txBody>
      </p:sp>
      <p:pic>
        <p:nvPicPr>
          <p:cNvPr id="6" name="chee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955360" y="6669360"/>
            <a:ext cx="188640" cy="188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00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5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And then there’s </a:t>
            </a:r>
            <a:r>
              <a:rPr lang="en-CA" dirty="0" err="1" smtClean="0"/>
              <a:t>Schroedinger’s</a:t>
            </a:r>
            <a:r>
              <a:rPr lang="en-CA" dirty="0" smtClean="0"/>
              <a:t> Cat!</a:t>
            </a:r>
            <a:endParaRPr lang="en-US" dirty="0"/>
          </a:p>
        </p:txBody>
      </p:sp>
      <p:pic>
        <p:nvPicPr>
          <p:cNvPr id="3" name="Snagit_PPTD02" descr="PPTD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700808"/>
            <a:ext cx="4723810" cy="47428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Snagit_PPT379A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64618">
            <a:off x="827088" y="4273550"/>
            <a:ext cx="5616575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smtClean="0"/>
          </a:p>
        </p:txBody>
      </p:sp>
      <p:pic>
        <p:nvPicPr>
          <p:cNvPr id="14339" name="Snagit_PPT821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64618">
            <a:off x="1042988" y="4308475"/>
            <a:ext cx="2782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Snagit_PPT8E6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723042">
            <a:off x="239713" y="3035300"/>
            <a:ext cx="50482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Snagit_PPTB979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375" y="396875"/>
            <a:ext cx="5076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Snagit_PPTDB85"/>
          <p:cNvPicPr>
            <a:picLocks noGrp="1" noChangeAspect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>
          <a:xfrm rot="1149478">
            <a:off x="1169988" y="1766888"/>
            <a:ext cx="7818437" cy="1209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Einstein is NOT Happy!</a:t>
            </a:r>
          </a:p>
        </p:txBody>
      </p:sp>
      <p:pic>
        <p:nvPicPr>
          <p:cNvPr id="4" name="Snagit_PPTF429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6100" y="1628775"/>
            <a:ext cx="3717925" cy="3894138"/>
          </a:xfrm>
        </p:spPr>
      </p:pic>
      <p:pic>
        <p:nvPicPr>
          <p:cNvPr id="5" name="Snagit_PPT68DC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4350" y="1628775"/>
            <a:ext cx="406717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11188" y="1844675"/>
            <a:ext cx="3313112" cy="224631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+mn-lt"/>
              </a:rPr>
              <a:t>QM is a great theory BUT it cannot be complete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2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+mn-lt"/>
              </a:rPr>
              <a:t>Otherwise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2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+mn-lt"/>
              </a:rPr>
              <a:t>QM undermines our very notion of reality itself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The Einstein-</a:t>
            </a:r>
            <a:r>
              <a:rPr lang="en-CA" dirty="0" err="1" smtClean="0"/>
              <a:t>Podolsky</a:t>
            </a:r>
            <a:r>
              <a:rPr lang="en-CA" dirty="0" smtClean="0"/>
              <a:t>-Rosen Paradox (EPR Effect)</a:t>
            </a:r>
            <a:endParaRPr lang="en-CA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7467600" cy="4525963"/>
          </a:xfrm>
        </p:spPr>
        <p:txBody>
          <a:bodyPr/>
          <a:lstStyle/>
          <a:p>
            <a:r>
              <a:rPr lang="en-CA" sz="2000" dirty="0" smtClean="0"/>
              <a:t>A pair of electrons are emitted from a source – in order to conserve angular momentum they must have equal and opposite spins</a:t>
            </a:r>
          </a:p>
          <a:p>
            <a:r>
              <a:rPr lang="en-CA" sz="2000" dirty="0" smtClean="0"/>
              <a:t>Two detectors – far apart – are made ready to receive the electrons.</a:t>
            </a:r>
          </a:p>
          <a:p>
            <a:r>
              <a:rPr lang="en-CA" sz="2000" dirty="0" smtClean="0"/>
              <a:t>As soon as you measure the one electron’s spin you know the other with certainty and without measuring it! </a:t>
            </a:r>
          </a:p>
          <a:p>
            <a:endParaRPr lang="en-CA" sz="2000" dirty="0" smtClean="0"/>
          </a:p>
          <a:p>
            <a:endParaRPr lang="en-CA" sz="2000" dirty="0" smtClean="0"/>
          </a:p>
          <a:p>
            <a:r>
              <a:rPr lang="en-CA" sz="2000" dirty="0" smtClean="0"/>
              <a:t>What ever we do at A collapses the </a:t>
            </a:r>
            <a:r>
              <a:rPr lang="en-CA" sz="2000" dirty="0" err="1" smtClean="0"/>
              <a:t>wavefunction</a:t>
            </a:r>
            <a:r>
              <a:rPr lang="en-CA" sz="2000" dirty="0" smtClean="0"/>
              <a:t> for both </a:t>
            </a:r>
            <a:r>
              <a:rPr lang="en-CA" sz="2000" dirty="0" err="1" smtClean="0"/>
              <a:t>quanton</a:t>
            </a:r>
            <a:r>
              <a:rPr lang="en-CA" sz="2000" dirty="0" smtClean="0"/>
              <a:t> A as well as </a:t>
            </a:r>
            <a:r>
              <a:rPr lang="en-CA" sz="2000" dirty="0" err="1" smtClean="0"/>
              <a:t>quanton</a:t>
            </a:r>
            <a:r>
              <a:rPr lang="en-CA" sz="2000" dirty="0" smtClean="0"/>
              <a:t> B – essentially instantaneously</a:t>
            </a:r>
            <a:r>
              <a:rPr lang="en-CA" sz="2400" dirty="0" smtClean="0"/>
              <a:t>!  Einstein called this “</a:t>
            </a:r>
            <a:r>
              <a:rPr lang="en-CA" sz="2400" i="1" dirty="0" err="1" smtClean="0"/>
              <a:t>spukhafte</a:t>
            </a:r>
            <a:r>
              <a:rPr lang="en-CA" sz="2400" i="1" dirty="0" smtClean="0"/>
              <a:t> </a:t>
            </a:r>
            <a:r>
              <a:rPr lang="en-CA" sz="2400" i="1" dirty="0" err="1" smtClean="0"/>
              <a:t>Fernwirkungen</a:t>
            </a:r>
            <a:r>
              <a:rPr lang="en-CA" sz="2400" dirty="0" smtClean="0"/>
              <a:t>” or “</a:t>
            </a:r>
            <a:r>
              <a:rPr lang="en-CA" sz="2400" i="1" dirty="0" smtClean="0"/>
              <a:t>spooky action-at-a-distance</a:t>
            </a:r>
            <a:r>
              <a:rPr lang="en-CA" sz="2400" dirty="0" smtClean="0"/>
              <a:t>”</a:t>
            </a:r>
          </a:p>
        </p:txBody>
      </p:sp>
      <p:pic>
        <p:nvPicPr>
          <p:cNvPr id="8" name="Picture 7" descr="epr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933056"/>
            <a:ext cx="8105775" cy="885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Einstein thought…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QM is not yet complete – there are some “hidden variables” that if we knew would allow us to completely predict quantum behaviour</a:t>
            </a:r>
          </a:p>
          <a:p>
            <a:r>
              <a:rPr lang="en-CA" sz="2400" dirty="0" smtClean="0"/>
              <a:t>Electron spins are real properties that exist independent of any measurement process – the </a:t>
            </a:r>
            <a:r>
              <a:rPr lang="en-CA" sz="2400" i="1" dirty="0" smtClean="0"/>
              <a:t>entangled</a:t>
            </a:r>
            <a:r>
              <a:rPr lang="en-CA" sz="2400" dirty="0" smtClean="0"/>
              <a:t> electrons in the EPR effect must have additional information that nature uses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827584" y="4581128"/>
            <a:ext cx="698477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400" dirty="0" smtClean="0"/>
              <a:t>The world is:</a:t>
            </a:r>
          </a:p>
          <a:p>
            <a:pPr lvl="1"/>
            <a:r>
              <a:rPr lang="en-CA" sz="2000" i="1" dirty="0" smtClean="0"/>
              <a:t>1) objectively real</a:t>
            </a:r>
          </a:p>
          <a:p>
            <a:pPr lvl="1"/>
            <a:r>
              <a:rPr lang="en-CA" sz="2000" i="1" dirty="0" smtClean="0"/>
              <a:t>2) local</a:t>
            </a:r>
            <a:r>
              <a:rPr lang="en-CA" sz="2000" dirty="0" smtClean="0"/>
              <a:t> (faster than light communication is impossible)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Bell’s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/>
          <a:lstStyle/>
          <a:p>
            <a:r>
              <a:rPr lang="en-CA" sz="2400" dirty="0" smtClean="0"/>
              <a:t>Physicists thought that the EPR effect was un-testable, just a metaphysical argument</a:t>
            </a:r>
          </a:p>
          <a:p>
            <a:r>
              <a:rPr lang="en-CA" sz="2400" dirty="0" smtClean="0"/>
              <a:t> In 1964 John Bell discovered a remarkable argument that shows that the EPR effect is testable!</a:t>
            </a:r>
          </a:p>
          <a:p>
            <a:r>
              <a:rPr lang="en-CA" sz="2400" dirty="0" smtClean="0"/>
              <a:t>Einstein’s belief in hidden variables &amp; locality makes a very different prediction than does QM!</a:t>
            </a:r>
            <a:endParaRPr lang="en-US" sz="2400" dirty="0"/>
          </a:p>
        </p:txBody>
      </p:sp>
      <p:pic>
        <p:nvPicPr>
          <p:cNvPr id="4" name="Snagit_PPTAEB" descr="PPTAE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612212" y="260648"/>
            <a:ext cx="3208260" cy="3579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delayed choice experiment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556792"/>
            <a:ext cx="7467600" cy="4525963"/>
          </a:xfrm>
        </p:spPr>
        <p:txBody>
          <a:bodyPr/>
          <a:lstStyle/>
          <a:p>
            <a:r>
              <a:rPr lang="en-CA" sz="2400" dirty="0" smtClean="0"/>
              <a:t>“Similar” to actual experiments conducted by John </a:t>
            </a:r>
            <a:r>
              <a:rPr lang="en-CA" sz="2400" dirty="0" err="1" smtClean="0"/>
              <a:t>Clauser</a:t>
            </a:r>
            <a:r>
              <a:rPr lang="en-CA" sz="2400" dirty="0" smtClean="0"/>
              <a:t> (1972), Alain Aspect (1981)</a:t>
            </a:r>
          </a:p>
          <a:p>
            <a:r>
              <a:rPr lang="en-CA" sz="2400" dirty="0" smtClean="0"/>
              <a:t>The “set-up”</a:t>
            </a:r>
            <a:endParaRPr lang="en-US" sz="2400" dirty="0"/>
          </a:p>
        </p:txBody>
      </p:sp>
      <p:pic>
        <p:nvPicPr>
          <p:cNvPr id="6" name="Picture 5" descr="delayed_choi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441" y="3068960"/>
            <a:ext cx="4690807" cy="1872208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380312" y="2996952"/>
          <a:ext cx="57606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288032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028384" y="6165304"/>
            <a:ext cx="10081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>
                <a:hlinkClick r:id="rId4" action="ppaction://hlinkfile"/>
              </a:rPr>
              <a:t>Go to spreadsheet</a:t>
            </a:r>
          </a:p>
          <a:p>
            <a:r>
              <a:rPr lang="en-CA" sz="1000" dirty="0" smtClean="0">
                <a:hlinkClick r:id="rId4" action="ppaction://hlinkfile"/>
              </a:rPr>
              <a:t>program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5940152" y="2852936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There are 9 setting combinations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467544" y="5373216"/>
            <a:ext cx="590465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dirty="0" smtClean="0"/>
              <a:t>QM prediction:  the detectors at A and B will be correlated (flash same color) 50% of the time, P = 0.5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580111" y="3789040"/>
          <a:ext cx="1135185" cy="1152128"/>
        </p:xfrm>
        <a:graphic>
          <a:graphicData uri="http://schemas.openxmlformats.org/presentationml/2006/ole">
            <p:oleObj spid="_x0000_s22531" name="Equation" r:id="rId5" imgW="850680" imgH="863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calculations…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7467600" cy="4525963"/>
          </a:xfrm>
        </p:spPr>
        <p:txBody>
          <a:bodyPr/>
          <a:lstStyle/>
          <a:p>
            <a:r>
              <a:rPr lang="en-CA" dirty="0" smtClean="0"/>
              <a:t>Imagine each detector is aligned in position 2</a:t>
            </a:r>
          </a:p>
          <a:p>
            <a:pPr lvl="2"/>
            <a:r>
              <a:rPr lang="en-CA" dirty="0" smtClean="0"/>
              <a:t>If an electron emerges from the + channel in detector A it must be in the          state</a:t>
            </a:r>
          </a:p>
          <a:p>
            <a:pPr lvl="2"/>
            <a:r>
              <a:rPr lang="en-CA" dirty="0" smtClean="0"/>
              <a:t>The electron at B must be in the          state so the probability that it will emerge from the bottom channel of B is: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232400" y="2924175"/>
          <a:ext cx="755650" cy="488950"/>
        </p:xfrm>
        <a:graphic>
          <a:graphicData uri="http://schemas.openxmlformats.org/presentationml/2006/ole">
            <p:oleObj spid="_x0000_s23555" name="Equation" r:id="rId3" imgW="393480" imgH="253800" progId="Equation.DSMT4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5868144" y="3356992"/>
          <a:ext cx="755650" cy="487362"/>
        </p:xfrm>
        <a:graphic>
          <a:graphicData uri="http://schemas.openxmlformats.org/presentationml/2006/ole">
            <p:oleObj spid="_x0000_s23557" name="Equation" r:id="rId4" imgW="393480" imgH="2538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320925" y="4537075"/>
          <a:ext cx="4164013" cy="1169988"/>
        </p:xfrm>
        <a:graphic>
          <a:graphicData uri="http://schemas.openxmlformats.org/presentationml/2006/ole">
            <p:oleObj spid="_x0000_s23558" name="Equation" r:id="rId5" imgW="1130040" imgH="317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calculations…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7467600" cy="4525963"/>
          </a:xfrm>
        </p:spPr>
        <p:txBody>
          <a:bodyPr/>
          <a:lstStyle/>
          <a:p>
            <a:r>
              <a:rPr lang="en-CA" dirty="0" smtClean="0"/>
              <a:t>Imagine detector A is aligned in position 2 while B is in position 3</a:t>
            </a:r>
          </a:p>
          <a:p>
            <a:pPr lvl="2"/>
            <a:r>
              <a:rPr lang="en-CA" dirty="0" smtClean="0"/>
              <a:t>If an electron emerges from the + channel in detector A it must be in the          state</a:t>
            </a:r>
          </a:p>
          <a:p>
            <a:pPr lvl="2"/>
            <a:r>
              <a:rPr lang="en-CA" dirty="0" smtClean="0"/>
              <a:t>The electron at B must be in the          state so the probability that it will emerge from the bottom channel of B is: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232400" y="2924175"/>
          <a:ext cx="755650" cy="488950"/>
        </p:xfrm>
        <a:graphic>
          <a:graphicData uri="http://schemas.openxmlformats.org/presentationml/2006/ole">
            <p:oleObj spid="_x0000_s24578" name="Equation" r:id="rId3" imgW="393480" imgH="253800" progId="Equation.DSMT4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5868144" y="3356992"/>
          <a:ext cx="755650" cy="487362"/>
        </p:xfrm>
        <a:graphic>
          <a:graphicData uri="http://schemas.openxmlformats.org/presentationml/2006/ole">
            <p:oleObj spid="_x0000_s24579" name="Equation" r:id="rId4" imgW="393480" imgH="2538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854200" y="4537075"/>
          <a:ext cx="5100638" cy="1169988"/>
        </p:xfrm>
        <a:graphic>
          <a:graphicData uri="http://schemas.openxmlformats.org/presentationml/2006/ole">
            <p:oleObj spid="_x0000_s24580" name="Equation" r:id="rId5" imgW="1384200" imgH="317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984</TotalTime>
  <Words>650</Words>
  <Application>Microsoft Office PowerPoint</Application>
  <PresentationFormat>On-screen Show (4:3)</PresentationFormat>
  <Paragraphs>171</Paragraphs>
  <Slides>14</Slides>
  <Notes>1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Technic</vt:lpstr>
      <vt:lpstr>Equation</vt:lpstr>
      <vt:lpstr>Slide 1</vt:lpstr>
      <vt:lpstr>Slide 2</vt:lpstr>
      <vt:lpstr>Einstein is NOT Happy!</vt:lpstr>
      <vt:lpstr>The Einstein-Podolsky-Rosen Paradox (EPR Effect)</vt:lpstr>
      <vt:lpstr>What Einstein thought…</vt:lpstr>
      <vt:lpstr>Bell’s Theorem</vt:lpstr>
      <vt:lpstr>A delayed choice experiment</vt:lpstr>
      <vt:lpstr>Example calculations…</vt:lpstr>
      <vt:lpstr>Example calculations…</vt:lpstr>
      <vt:lpstr>So… QM predicts</vt:lpstr>
      <vt:lpstr>What does “Classical Physics” predict?</vt:lpstr>
      <vt:lpstr>Summary of Classical Version</vt:lpstr>
      <vt:lpstr>Slide 13</vt:lpstr>
      <vt:lpstr>And then there’s Schroedinger’s Cat!</vt:lpstr>
    </vt:vector>
  </TitlesOfParts>
  <Company>King's University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Weirdness</dc:title>
  <dc:creator>Brian Martin</dc:creator>
  <cp:lastModifiedBy>The King's University College</cp:lastModifiedBy>
  <cp:revision>39</cp:revision>
  <dcterms:created xsi:type="dcterms:W3CDTF">2015-03-04T20:07:51Z</dcterms:created>
  <dcterms:modified xsi:type="dcterms:W3CDTF">2015-03-05T20:44:24Z</dcterms:modified>
</cp:coreProperties>
</file>